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83" r:id="rId4"/>
    <p:sldId id="277" r:id="rId5"/>
    <p:sldId id="281" r:id="rId6"/>
    <p:sldId id="282" r:id="rId7"/>
    <p:sldId id="284" r:id="rId8"/>
    <p:sldId id="278" r:id="rId9"/>
    <p:sldId id="263" r:id="rId10"/>
    <p:sldId id="280" r:id="rId11"/>
    <p:sldId id="279" r:id="rId12"/>
    <p:sldId id="276" r:id="rId13"/>
    <p:sldId id="285" r:id="rId14"/>
    <p:sldId id="261" r:id="rId15"/>
    <p:sldId id="262" r:id="rId16"/>
    <p:sldId id="286" r:id="rId17"/>
    <p:sldId id="265" r:id="rId18"/>
    <p:sldId id="264" r:id="rId19"/>
    <p:sldId id="271" r:id="rId20"/>
    <p:sldId id="266" r:id="rId21"/>
    <p:sldId id="267" r:id="rId22"/>
    <p:sldId id="268" r:id="rId23"/>
    <p:sldId id="270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4" autoAdjust="0"/>
    <p:restoredTop sz="64457" autoAdjust="0"/>
  </p:normalViewPr>
  <p:slideViewPr>
    <p:cSldViewPr snapToGrid="0">
      <p:cViewPr varScale="1">
        <p:scale>
          <a:sx n="47" d="100"/>
          <a:sy n="47" d="100"/>
        </p:scale>
        <p:origin x="141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FBBC2-E3EB-4DA3-83AF-CE7BF1DA0ECB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EC225A-2936-4CCC-A5B3-3DCB1B44CE07}">
      <dgm:prSet/>
      <dgm:spPr/>
      <dgm:t>
        <a:bodyPr/>
        <a:lstStyle/>
        <a:p>
          <a:r>
            <a:rPr lang="en-US" dirty="0"/>
            <a:t>World History: History of all parts of the world; terminologically, theoretically, and methodologically vague</a:t>
          </a:r>
        </a:p>
      </dgm:t>
    </dgm:pt>
    <dgm:pt modelId="{F9E4D273-5649-40D7-A638-7AD4D935D3C8}" type="parTrans" cxnId="{BCC3C903-8528-4D60-A982-C34A12545C60}">
      <dgm:prSet/>
      <dgm:spPr/>
      <dgm:t>
        <a:bodyPr/>
        <a:lstStyle/>
        <a:p>
          <a:endParaRPr lang="en-US"/>
        </a:p>
      </dgm:t>
    </dgm:pt>
    <dgm:pt modelId="{33C2D4E4-2055-43F4-9361-6AA4A02F4A30}" type="sibTrans" cxnId="{BCC3C903-8528-4D60-A982-C34A12545C60}">
      <dgm:prSet/>
      <dgm:spPr/>
      <dgm:t>
        <a:bodyPr/>
        <a:lstStyle/>
        <a:p>
          <a:endParaRPr lang="en-US"/>
        </a:p>
      </dgm:t>
    </dgm:pt>
    <dgm:pt modelId="{A2DE9821-A297-4C97-A5E8-91234972216C}">
      <dgm:prSet/>
      <dgm:spPr/>
      <dgm:t>
        <a:bodyPr/>
        <a:lstStyle/>
        <a:p>
          <a:r>
            <a:rPr lang="en-US" dirty="0"/>
            <a:t>Comparative International History: Discrete societies (nation-states) are the analytical unit; comparisons illuminate transhistorical processes</a:t>
          </a:r>
        </a:p>
      </dgm:t>
    </dgm:pt>
    <dgm:pt modelId="{5F88C9D5-D19E-4737-AC66-9E70B26C30C6}" type="parTrans" cxnId="{FB859B01-58E8-48AC-A1BC-3D005512347D}">
      <dgm:prSet/>
      <dgm:spPr/>
      <dgm:t>
        <a:bodyPr/>
        <a:lstStyle/>
        <a:p>
          <a:endParaRPr lang="en-US"/>
        </a:p>
      </dgm:t>
    </dgm:pt>
    <dgm:pt modelId="{7253232C-2319-498E-BE61-978C96840003}" type="sibTrans" cxnId="{FB859B01-58E8-48AC-A1BC-3D005512347D}">
      <dgm:prSet/>
      <dgm:spPr/>
      <dgm:t>
        <a:bodyPr/>
        <a:lstStyle/>
        <a:p>
          <a:endParaRPr lang="en-US"/>
        </a:p>
      </dgm:t>
    </dgm:pt>
    <dgm:pt modelId="{5317180A-408C-4EA8-8F13-253A847CCB35}">
      <dgm:prSet/>
      <dgm:spPr/>
      <dgm:t>
        <a:bodyPr/>
        <a:lstStyle/>
        <a:p>
          <a:r>
            <a:rPr lang="en-US" dirty="0"/>
            <a:t>Global History: Unit is the World-System; theory and method is international, transnational, supranational</a:t>
          </a:r>
        </a:p>
      </dgm:t>
    </dgm:pt>
    <dgm:pt modelId="{D3D8B4F7-EDF4-43DC-9FCD-45BD94E66B1B}" type="parTrans" cxnId="{6D707EEE-5D8C-4027-83E3-DBF542F4D52F}">
      <dgm:prSet/>
      <dgm:spPr/>
      <dgm:t>
        <a:bodyPr/>
        <a:lstStyle/>
        <a:p>
          <a:endParaRPr lang="en-US"/>
        </a:p>
      </dgm:t>
    </dgm:pt>
    <dgm:pt modelId="{3B69BF88-F2F8-4EED-A9A9-FFC24FF2A316}" type="sibTrans" cxnId="{6D707EEE-5D8C-4027-83E3-DBF542F4D52F}">
      <dgm:prSet/>
      <dgm:spPr/>
      <dgm:t>
        <a:bodyPr/>
        <a:lstStyle/>
        <a:p>
          <a:endParaRPr lang="en-US"/>
        </a:p>
      </dgm:t>
    </dgm:pt>
    <dgm:pt modelId="{7FE0B169-E56C-47C1-BB89-DE7B36208403}" type="pres">
      <dgm:prSet presAssocID="{DA3FBBC2-E3EB-4DA3-83AF-CE7BF1DA0ECB}" presName="vert0" presStyleCnt="0">
        <dgm:presLayoutVars>
          <dgm:dir/>
          <dgm:animOne val="branch"/>
          <dgm:animLvl val="lvl"/>
        </dgm:presLayoutVars>
      </dgm:prSet>
      <dgm:spPr/>
    </dgm:pt>
    <dgm:pt modelId="{5C9D7B50-818E-409B-807E-53725B379668}" type="pres">
      <dgm:prSet presAssocID="{DFEC225A-2936-4CCC-A5B3-3DCB1B44CE07}" presName="thickLine" presStyleLbl="alignNode1" presStyleIdx="0" presStyleCnt="3"/>
      <dgm:spPr/>
    </dgm:pt>
    <dgm:pt modelId="{87AC1D7C-3640-47C9-9348-9A3726A4982B}" type="pres">
      <dgm:prSet presAssocID="{DFEC225A-2936-4CCC-A5B3-3DCB1B44CE07}" presName="horz1" presStyleCnt="0"/>
      <dgm:spPr/>
    </dgm:pt>
    <dgm:pt modelId="{6F400150-BA9E-4852-9E79-039F5C64BCE1}" type="pres">
      <dgm:prSet presAssocID="{DFEC225A-2936-4CCC-A5B3-3DCB1B44CE07}" presName="tx1" presStyleLbl="revTx" presStyleIdx="0" presStyleCnt="3"/>
      <dgm:spPr/>
    </dgm:pt>
    <dgm:pt modelId="{C8A96275-26FB-4137-B36B-B99AC5BE9AF4}" type="pres">
      <dgm:prSet presAssocID="{DFEC225A-2936-4CCC-A5B3-3DCB1B44CE07}" presName="vert1" presStyleCnt="0"/>
      <dgm:spPr/>
    </dgm:pt>
    <dgm:pt modelId="{D8C8C946-25F5-4D19-8C2A-4C14AAA7B608}" type="pres">
      <dgm:prSet presAssocID="{A2DE9821-A297-4C97-A5E8-91234972216C}" presName="thickLine" presStyleLbl="alignNode1" presStyleIdx="1" presStyleCnt="3"/>
      <dgm:spPr/>
    </dgm:pt>
    <dgm:pt modelId="{DC3E6983-3572-4C67-AD63-BE8A9D530668}" type="pres">
      <dgm:prSet presAssocID="{A2DE9821-A297-4C97-A5E8-91234972216C}" presName="horz1" presStyleCnt="0"/>
      <dgm:spPr/>
    </dgm:pt>
    <dgm:pt modelId="{215E46C5-C393-4EC3-AEEB-731E23B9BAE4}" type="pres">
      <dgm:prSet presAssocID="{A2DE9821-A297-4C97-A5E8-91234972216C}" presName="tx1" presStyleLbl="revTx" presStyleIdx="1" presStyleCnt="3"/>
      <dgm:spPr/>
    </dgm:pt>
    <dgm:pt modelId="{89F205B4-B6C8-4047-A30C-E9E7B080CE40}" type="pres">
      <dgm:prSet presAssocID="{A2DE9821-A297-4C97-A5E8-91234972216C}" presName="vert1" presStyleCnt="0"/>
      <dgm:spPr/>
    </dgm:pt>
    <dgm:pt modelId="{F5BDEC9E-EBF1-4108-A5FD-D0292DE3F33F}" type="pres">
      <dgm:prSet presAssocID="{5317180A-408C-4EA8-8F13-253A847CCB35}" presName="thickLine" presStyleLbl="alignNode1" presStyleIdx="2" presStyleCnt="3"/>
      <dgm:spPr/>
    </dgm:pt>
    <dgm:pt modelId="{A2846B36-EB30-4C24-AE18-CDAD3B67B322}" type="pres">
      <dgm:prSet presAssocID="{5317180A-408C-4EA8-8F13-253A847CCB35}" presName="horz1" presStyleCnt="0"/>
      <dgm:spPr/>
    </dgm:pt>
    <dgm:pt modelId="{2712F293-975A-4323-9A8B-CF77929160E7}" type="pres">
      <dgm:prSet presAssocID="{5317180A-408C-4EA8-8F13-253A847CCB35}" presName="tx1" presStyleLbl="revTx" presStyleIdx="2" presStyleCnt="3"/>
      <dgm:spPr/>
    </dgm:pt>
    <dgm:pt modelId="{7E12DE9C-DCCC-4E6F-AF92-403294E2B541}" type="pres">
      <dgm:prSet presAssocID="{5317180A-408C-4EA8-8F13-253A847CCB35}" presName="vert1" presStyleCnt="0"/>
      <dgm:spPr/>
    </dgm:pt>
  </dgm:ptLst>
  <dgm:cxnLst>
    <dgm:cxn modelId="{FB859B01-58E8-48AC-A1BC-3D005512347D}" srcId="{DA3FBBC2-E3EB-4DA3-83AF-CE7BF1DA0ECB}" destId="{A2DE9821-A297-4C97-A5E8-91234972216C}" srcOrd="1" destOrd="0" parTransId="{5F88C9D5-D19E-4737-AC66-9E70B26C30C6}" sibTransId="{7253232C-2319-498E-BE61-978C96840003}"/>
    <dgm:cxn modelId="{BCC3C903-8528-4D60-A982-C34A12545C60}" srcId="{DA3FBBC2-E3EB-4DA3-83AF-CE7BF1DA0ECB}" destId="{DFEC225A-2936-4CCC-A5B3-3DCB1B44CE07}" srcOrd="0" destOrd="0" parTransId="{F9E4D273-5649-40D7-A638-7AD4D935D3C8}" sibTransId="{33C2D4E4-2055-43F4-9361-6AA4A02F4A30}"/>
    <dgm:cxn modelId="{B2B3641A-8B6B-47C4-9325-C379649323EE}" type="presOf" srcId="{DFEC225A-2936-4CCC-A5B3-3DCB1B44CE07}" destId="{6F400150-BA9E-4852-9E79-039F5C64BCE1}" srcOrd="0" destOrd="0" presId="urn:microsoft.com/office/officeart/2008/layout/LinedList"/>
    <dgm:cxn modelId="{0839625B-42E4-40AE-A08F-245AA0F6EDF5}" type="presOf" srcId="{5317180A-408C-4EA8-8F13-253A847CCB35}" destId="{2712F293-975A-4323-9A8B-CF77929160E7}" srcOrd="0" destOrd="0" presId="urn:microsoft.com/office/officeart/2008/layout/LinedList"/>
    <dgm:cxn modelId="{F3588EAD-0EC2-48DB-9B03-7DC42B26D909}" type="presOf" srcId="{DA3FBBC2-E3EB-4DA3-83AF-CE7BF1DA0ECB}" destId="{7FE0B169-E56C-47C1-BB89-DE7B36208403}" srcOrd="0" destOrd="0" presId="urn:microsoft.com/office/officeart/2008/layout/LinedList"/>
    <dgm:cxn modelId="{C0DE0BD8-01C7-4B5C-8859-D8DCA9CEF037}" type="presOf" srcId="{A2DE9821-A297-4C97-A5E8-91234972216C}" destId="{215E46C5-C393-4EC3-AEEB-731E23B9BAE4}" srcOrd="0" destOrd="0" presId="urn:microsoft.com/office/officeart/2008/layout/LinedList"/>
    <dgm:cxn modelId="{6D707EEE-5D8C-4027-83E3-DBF542F4D52F}" srcId="{DA3FBBC2-E3EB-4DA3-83AF-CE7BF1DA0ECB}" destId="{5317180A-408C-4EA8-8F13-253A847CCB35}" srcOrd="2" destOrd="0" parTransId="{D3D8B4F7-EDF4-43DC-9FCD-45BD94E66B1B}" sibTransId="{3B69BF88-F2F8-4EED-A9A9-FFC24FF2A316}"/>
    <dgm:cxn modelId="{81300DFE-9679-4F2B-97EF-8F208064045E}" type="presParOf" srcId="{7FE0B169-E56C-47C1-BB89-DE7B36208403}" destId="{5C9D7B50-818E-409B-807E-53725B379668}" srcOrd="0" destOrd="0" presId="urn:microsoft.com/office/officeart/2008/layout/LinedList"/>
    <dgm:cxn modelId="{0A04F33B-708B-4C0F-B1E6-D54A1A8199A8}" type="presParOf" srcId="{7FE0B169-E56C-47C1-BB89-DE7B36208403}" destId="{87AC1D7C-3640-47C9-9348-9A3726A4982B}" srcOrd="1" destOrd="0" presId="urn:microsoft.com/office/officeart/2008/layout/LinedList"/>
    <dgm:cxn modelId="{2342C89B-8E49-4560-8BEB-F8C42BCBE2F1}" type="presParOf" srcId="{87AC1D7C-3640-47C9-9348-9A3726A4982B}" destId="{6F400150-BA9E-4852-9E79-039F5C64BCE1}" srcOrd="0" destOrd="0" presId="urn:microsoft.com/office/officeart/2008/layout/LinedList"/>
    <dgm:cxn modelId="{5A16B3BF-0ACB-425E-86C6-8ADD89A7160D}" type="presParOf" srcId="{87AC1D7C-3640-47C9-9348-9A3726A4982B}" destId="{C8A96275-26FB-4137-B36B-B99AC5BE9AF4}" srcOrd="1" destOrd="0" presId="urn:microsoft.com/office/officeart/2008/layout/LinedList"/>
    <dgm:cxn modelId="{09074705-A31F-47DD-A697-D083DC19EAEC}" type="presParOf" srcId="{7FE0B169-E56C-47C1-BB89-DE7B36208403}" destId="{D8C8C946-25F5-4D19-8C2A-4C14AAA7B608}" srcOrd="2" destOrd="0" presId="urn:microsoft.com/office/officeart/2008/layout/LinedList"/>
    <dgm:cxn modelId="{22ED968C-0413-46E5-BAC7-A763C639DCC5}" type="presParOf" srcId="{7FE0B169-E56C-47C1-BB89-DE7B36208403}" destId="{DC3E6983-3572-4C67-AD63-BE8A9D530668}" srcOrd="3" destOrd="0" presId="urn:microsoft.com/office/officeart/2008/layout/LinedList"/>
    <dgm:cxn modelId="{278FE453-60C4-4DE0-BA0E-6794225DEAE7}" type="presParOf" srcId="{DC3E6983-3572-4C67-AD63-BE8A9D530668}" destId="{215E46C5-C393-4EC3-AEEB-731E23B9BAE4}" srcOrd="0" destOrd="0" presId="urn:microsoft.com/office/officeart/2008/layout/LinedList"/>
    <dgm:cxn modelId="{5DFC5055-923A-4171-8113-A64D7D057B5A}" type="presParOf" srcId="{DC3E6983-3572-4C67-AD63-BE8A9D530668}" destId="{89F205B4-B6C8-4047-A30C-E9E7B080CE40}" srcOrd="1" destOrd="0" presId="urn:microsoft.com/office/officeart/2008/layout/LinedList"/>
    <dgm:cxn modelId="{3AC4378D-9802-45C4-BCA5-F242B04686C8}" type="presParOf" srcId="{7FE0B169-E56C-47C1-BB89-DE7B36208403}" destId="{F5BDEC9E-EBF1-4108-A5FD-D0292DE3F33F}" srcOrd="4" destOrd="0" presId="urn:microsoft.com/office/officeart/2008/layout/LinedList"/>
    <dgm:cxn modelId="{09B8074B-1A81-43D8-BD78-D86651971C0C}" type="presParOf" srcId="{7FE0B169-E56C-47C1-BB89-DE7B36208403}" destId="{A2846B36-EB30-4C24-AE18-CDAD3B67B322}" srcOrd="5" destOrd="0" presId="urn:microsoft.com/office/officeart/2008/layout/LinedList"/>
    <dgm:cxn modelId="{88AC4A0F-1547-4603-8B5E-06B713F07D07}" type="presParOf" srcId="{A2846B36-EB30-4C24-AE18-CDAD3B67B322}" destId="{2712F293-975A-4323-9A8B-CF77929160E7}" srcOrd="0" destOrd="0" presId="urn:microsoft.com/office/officeart/2008/layout/LinedList"/>
    <dgm:cxn modelId="{6BE440F2-8594-4EBC-858A-01DDBDC6D8C4}" type="presParOf" srcId="{A2846B36-EB30-4C24-AE18-CDAD3B67B322}" destId="{7E12DE9C-DCCC-4E6F-AF92-403294E2B5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B2671C-7C4F-4D46-B5A3-CC1833BC3364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4664DE-E348-47E8-BA91-325EC6BF2392}">
      <dgm:prSet/>
      <dgm:spPr/>
      <dgm:t>
        <a:bodyPr/>
        <a:lstStyle/>
        <a:p>
          <a:r>
            <a:rPr lang="en-US" dirty="0"/>
            <a:t>Human civilizations develop according to similar patterns, though unevenly, mitigated by contingencies, and mediated by local particularities</a:t>
          </a:r>
        </a:p>
      </dgm:t>
    </dgm:pt>
    <dgm:pt modelId="{8141A0A7-F3E4-403C-BF91-444F1FFD24EA}" type="parTrans" cxnId="{FE1C26B4-B837-46C3-824A-158445D4CBF3}">
      <dgm:prSet/>
      <dgm:spPr/>
      <dgm:t>
        <a:bodyPr/>
        <a:lstStyle/>
        <a:p>
          <a:endParaRPr lang="en-US"/>
        </a:p>
      </dgm:t>
    </dgm:pt>
    <dgm:pt modelId="{73B97FF3-1D72-4AFF-8BD5-01C2C23820AE}" type="sibTrans" cxnId="{FE1C26B4-B837-46C3-824A-158445D4CBF3}">
      <dgm:prSet/>
      <dgm:spPr/>
      <dgm:t>
        <a:bodyPr/>
        <a:lstStyle/>
        <a:p>
          <a:endParaRPr lang="en-US"/>
        </a:p>
      </dgm:t>
    </dgm:pt>
    <dgm:pt modelId="{AEFC60D7-2C46-4DE0-8722-0500475371C3}">
      <dgm:prSet/>
      <dgm:spPr/>
      <dgm:t>
        <a:bodyPr/>
        <a:lstStyle/>
        <a:p>
          <a:r>
            <a:rPr lang="en-US" dirty="0"/>
            <a:t>Interchange of ideas and material goods along transnational networks alters historical trajectories</a:t>
          </a:r>
        </a:p>
      </dgm:t>
    </dgm:pt>
    <dgm:pt modelId="{5EC5E17E-6B4A-4496-9E35-87DC65F9A2C5}" type="parTrans" cxnId="{BF4677D0-995D-41B7-B1AA-F4E57A6CA543}">
      <dgm:prSet/>
      <dgm:spPr/>
      <dgm:t>
        <a:bodyPr/>
        <a:lstStyle/>
        <a:p>
          <a:endParaRPr lang="en-US"/>
        </a:p>
      </dgm:t>
    </dgm:pt>
    <dgm:pt modelId="{9AEB3628-C48A-4AB6-93C3-B430E69726D4}" type="sibTrans" cxnId="{BF4677D0-995D-41B7-B1AA-F4E57A6CA543}">
      <dgm:prSet/>
      <dgm:spPr/>
      <dgm:t>
        <a:bodyPr/>
        <a:lstStyle/>
        <a:p>
          <a:endParaRPr lang="en-US"/>
        </a:p>
      </dgm:t>
    </dgm:pt>
    <dgm:pt modelId="{AC7AE44B-E7AB-436D-9898-D7CFADC7C253}">
      <dgm:prSet/>
      <dgm:spPr/>
      <dgm:t>
        <a:bodyPr/>
        <a:lstStyle/>
        <a:p>
          <a:r>
            <a:rPr lang="en-US" dirty="0"/>
            <a:t>Social structures, ideas, culture, and political and economic institutions “skip stages” or take “hybrid forms” </a:t>
          </a:r>
        </a:p>
      </dgm:t>
    </dgm:pt>
    <dgm:pt modelId="{AD1E794C-442B-4EE3-90D1-2E288FC579B0}" type="parTrans" cxnId="{657A2FD7-5E14-4AAC-9FF7-9BC9EC922444}">
      <dgm:prSet/>
      <dgm:spPr/>
      <dgm:t>
        <a:bodyPr/>
        <a:lstStyle/>
        <a:p>
          <a:endParaRPr lang="en-US"/>
        </a:p>
      </dgm:t>
    </dgm:pt>
    <dgm:pt modelId="{B84180BF-FCF6-4CA2-9DBA-9ADA9DA6FE1A}" type="sibTrans" cxnId="{657A2FD7-5E14-4AAC-9FF7-9BC9EC922444}">
      <dgm:prSet/>
      <dgm:spPr/>
      <dgm:t>
        <a:bodyPr/>
        <a:lstStyle/>
        <a:p>
          <a:endParaRPr lang="en-US"/>
        </a:p>
      </dgm:t>
    </dgm:pt>
    <dgm:pt modelId="{16EA61A5-5987-4927-BEB4-D014F6A44E0A}" type="pres">
      <dgm:prSet presAssocID="{D7B2671C-7C4F-4D46-B5A3-CC1833BC3364}" presName="vert0" presStyleCnt="0">
        <dgm:presLayoutVars>
          <dgm:dir/>
          <dgm:animOne val="branch"/>
          <dgm:animLvl val="lvl"/>
        </dgm:presLayoutVars>
      </dgm:prSet>
      <dgm:spPr/>
    </dgm:pt>
    <dgm:pt modelId="{B63ED477-C406-417E-8C65-8AF9904C4E99}" type="pres">
      <dgm:prSet presAssocID="{304664DE-E348-47E8-BA91-325EC6BF2392}" presName="thickLine" presStyleLbl="alignNode1" presStyleIdx="0" presStyleCnt="3"/>
      <dgm:spPr/>
    </dgm:pt>
    <dgm:pt modelId="{6E89D405-46D0-4F5A-9E07-E667A3FD3227}" type="pres">
      <dgm:prSet presAssocID="{304664DE-E348-47E8-BA91-325EC6BF2392}" presName="horz1" presStyleCnt="0"/>
      <dgm:spPr/>
    </dgm:pt>
    <dgm:pt modelId="{E761C165-9B91-44E3-AB43-1DC14FBC7351}" type="pres">
      <dgm:prSet presAssocID="{304664DE-E348-47E8-BA91-325EC6BF2392}" presName="tx1" presStyleLbl="revTx" presStyleIdx="0" presStyleCnt="3"/>
      <dgm:spPr/>
    </dgm:pt>
    <dgm:pt modelId="{045EDDE0-DD1B-40FD-9E80-4DB69B4AC5AD}" type="pres">
      <dgm:prSet presAssocID="{304664DE-E348-47E8-BA91-325EC6BF2392}" presName="vert1" presStyleCnt="0"/>
      <dgm:spPr/>
    </dgm:pt>
    <dgm:pt modelId="{597DE162-7E94-4116-9AAA-59D3E63CE130}" type="pres">
      <dgm:prSet presAssocID="{AEFC60D7-2C46-4DE0-8722-0500475371C3}" presName="thickLine" presStyleLbl="alignNode1" presStyleIdx="1" presStyleCnt="3"/>
      <dgm:spPr/>
    </dgm:pt>
    <dgm:pt modelId="{5D9199FB-6C17-48EA-AB54-A164D9161C0A}" type="pres">
      <dgm:prSet presAssocID="{AEFC60D7-2C46-4DE0-8722-0500475371C3}" presName="horz1" presStyleCnt="0"/>
      <dgm:spPr/>
    </dgm:pt>
    <dgm:pt modelId="{F77D7DF7-5F2C-4ABA-93BD-866B83FA86ED}" type="pres">
      <dgm:prSet presAssocID="{AEFC60D7-2C46-4DE0-8722-0500475371C3}" presName="tx1" presStyleLbl="revTx" presStyleIdx="1" presStyleCnt="3"/>
      <dgm:spPr/>
    </dgm:pt>
    <dgm:pt modelId="{49DD79A4-09DA-457D-82A8-72C2D877FEE0}" type="pres">
      <dgm:prSet presAssocID="{AEFC60D7-2C46-4DE0-8722-0500475371C3}" presName="vert1" presStyleCnt="0"/>
      <dgm:spPr/>
    </dgm:pt>
    <dgm:pt modelId="{FA4E8E96-80CC-4D2B-BFEE-2EF34D253CD4}" type="pres">
      <dgm:prSet presAssocID="{AC7AE44B-E7AB-436D-9898-D7CFADC7C253}" presName="thickLine" presStyleLbl="alignNode1" presStyleIdx="2" presStyleCnt="3"/>
      <dgm:spPr/>
    </dgm:pt>
    <dgm:pt modelId="{F41985A1-B74F-41DB-B23D-3E022E7CFDEB}" type="pres">
      <dgm:prSet presAssocID="{AC7AE44B-E7AB-436D-9898-D7CFADC7C253}" presName="horz1" presStyleCnt="0"/>
      <dgm:spPr/>
    </dgm:pt>
    <dgm:pt modelId="{1F98FB2B-FB2C-41D1-A766-6F212F89E5A5}" type="pres">
      <dgm:prSet presAssocID="{AC7AE44B-E7AB-436D-9898-D7CFADC7C253}" presName="tx1" presStyleLbl="revTx" presStyleIdx="2" presStyleCnt="3"/>
      <dgm:spPr/>
    </dgm:pt>
    <dgm:pt modelId="{218F3C00-F32A-4DFD-B4BA-BDB82CD0FAA9}" type="pres">
      <dgm:prSet presAssocID="{AC7AE44B-E7AB-436D-9898-D7CFADC7C253}" presName="vert1" presStyleCnt="0"/>
      <dgm:spPr/>
    </dgm:pt>
  </dgm:ptLst>
  <dgm:cxnLst>
    <dgm:cxn modelId="{76801E24-EAF0-4E71-9BCB-B13441F40A1F}" type="presOf" srcId="{AC7AE44B-E7AB-436D-9898-D7CFADC7C253}" destId="{1F98FB2B-FB2C-41D1-A766-6F212F89E5A5}" srcOrd="0" destOrd="0" presId="urn:microsoft.com/office/officeart/2008/layout/LinedList"/>
    <dgm:cxn modelId="{23D4A27E-20B0-4135-8A7F-1D6573F8195F}" type="presOf" srcId="{304664DE-E348-47E8-BA91-325EC6BF2392}" destId="{E761C165-9B91-44E3-AB43-1DC14FBC7351}" srcOrd="0" destOrd="0" presId="urn:microsoft.com/office/officeart/2008/layout/LinedList"/>
    <dgm:cxn modelId="{7ED6F387-A54F-4CD1-98B3-8A16616769F8}" type="presOf" srcId="{D7B2671C-7C4F-4D46-B5A3-CC1833BC3364}" destId="{16EA61A5-5987-4927-BEB4-D014F6A44E0A}" srcOrd="0" destOrd="0" presId="urn:microsoft.com/office/officeart/2008/layout/LinedList"/>
    <dgm:cxn modelId="{A3168EA4-05D3-4F66-BBA1-74FD718DD1AC}" type="presOf" srcId="{AEFC60D7-2C46-4DE0-8722-0500475371C3}" destId="{F77D7DF7-5F2C-4ABA-93BD-866B83FA86ED}" srcOrd="0" destOrd="0" presId="urn:microsoft.com/office/officeart/2008/layout/LinedList"/>
    <dgm:cxn modelId="{FE1C26B4-B837-46C3-824A-158445D4CBF3}" srcId="{D7B2671C-7C4F-4D46-B5A3-CC1833BC3364}" destId="{304664DE-E348-47E8-BA91-325EC6BF2392}" srcOrd="0" destOrd="0" parTransId="{8141A0A7-F3E4-403C-BF91-444F1FFD24EA}" sibTransId="{73B97FF3-1D72-4AFF-8BD5-01C2C23820AE}"/>
    <dgm:cxn modelId="{BF4677D0-995D-41B7-B1AA-F4E57A6CA543}" srcId="{D7B2671C-7C4F-4D46-B5A3-CC1833BC3364}" destId="{AEFC60D7-2C46-4DE0-8722-0500475371C3}" srcOrd="1" destOrd="0" parTransId="{5EC5E17E-6B4A-4496-9E35-87DC65F9A2C5}" sibTransId="{9AEB3628-C48A-4AB6-93C3-B430E69726D4}"/>
    <dgm:cxn modelId="{657A2FD7-5E14-4AAC-9FF7-9BC9EC922444}" srcId="{D7B2671C-7C4F-4D46-B5A3-CC1833BC3364}" destId="{AC7AE44B-E7AB-436D-9898-D7CFADC7C253}" srcOrd="2" destOrd="0" parTransId="{AD1E794C-442B-4EE3-90D1-2E288FC579B0}" sibTransId="{B84180BF-FCF6-4CA2-9DBA-9ADA9DA6FE1A}"/>
    <dgm:cxn modelId="{82C94984-C513-4999-9706-5028CB2F60E0}" type="presParOf" srcId="{16EA61A5-5987-4927-BEB4-D014F6A44E0A}" destId="{B63ED477-C406-417E-8C65-8AF9904C4E99}" srcOrd="0" destOrd="0" presId="urn:microsoft.com/office/officeart/2008/layout/LinedList"/>
    <dgm:cxn modelId="{EB17B600-5C7F-4E71-92F0-930299A38DF1}" type="presParOf" srcId="{16EA61A5-5987-4927-BEB4-D014F6A44E0A}" destId="{6E89D405-46D0-4F5A-9E07-E667A3FD3227}" srcOrd="1" destOrd="0" presId="urn:microsoft.com/office/officeart/2008/layout/LinedList"/>
    <dgm:cxn modelId="{B28C3DD6-E02E-4E95-93A8-12C80C08135A}" type="presParOf" srcId="{6E89D405-46D0-4F5A-9E07-E667A3FD3227}" destId="{E761C165-9B91-44E3-AB43-1DC14FBC7351}" srcOrd="0" destOrd="0" presId="urn:microsoft.com/office/officeart/2008/layout/LinedList"/>
    <dgm:cxn modelId="{CDF659C4-B596-4544-9970-01238F33105C}" type="presParOf" srcId="{6E89D405-46D0-4F5A-9E07-E667A3FD3227}" destId="{045EDDE0-DD1B-40FD-9E80-4DB69B4AC5AD}" srcOrd="1" destOrd="0" presId="urn:microsoft.com/office/officeart/2008/layout/LinedList"/>
    <dgm:cxn modelId="{344FADA7-AB39-40C1-9E53-51FD125E0689}" type="presParOf" srcId="{16EA61A5-5987-4927-BEB4-D014F6A44E0A}" destId="{597DE162-7E94-4116-9AAA-59D3E63CE130}" srcOrd="2" destOrd="0" presId="urn:microsoft.com/office/officeart/2008/layout/LinedList"/>
    <dgm:cxn modelId="{7E6CA678-2EF7-4179-97A7-8CBCEAB680EF}" type="presParOf" srcId="{16EA61A5-5987-4927-BEB4-D014F6A44E0A}" destId="{5D9199FB-6C17-48EA-AB54-A164D9161C0A}" srcOrd="3" destOrd="0" presId="urn:microsoft.com/office/officeart/2008/layout/LinedList"/>
    <dgm:cxn modelId="{9C2B2A97-579C-4B65-AD37-0AF9EC41F1DD}" type="presParOf" srcId="{5D9199FB-6C17-48EA-AB54-A164D9161C0A}" destId="{F77D7DF7-5F2C-4ABA-93BD-866B83FA86ED}" srcOrd="0" destOrd="0" presId="urn:microsoft.com/office/officeart/2008/layout/LinedList"/>
    <dgm:cxn modelId="{D512420D-3DD5-4E33-A3BB-BE774AAC11B7}" type="presParOf" srcId="{5D9199FB-6C17-48EA-AB54-A164D9161C0A}" destId="{49DD79A4-09DA-457D-82A8-72C2D877FEE0}" srcOrd="1" destOrd="0" presId="urn:microsoft.com/office/officeart/2008/layout/LinedList"/>
    <dgm:cxn modelId="{FECD2CAA-286E-425E-878A-B953CCCEC91D}" type="presParOf" srcId="{16EA61A5-5987-4927-BEB4-D014F6A44E0A}" destId="{FA4E8E96-80CC-4D2B-BFEE-2EF34D253CD4}" srcOrd="4" destOrd="0" presId="urn:microsoft.com/office/officeart/2008/layout/LinedList"/>
    <dgm:cxn modelId="{D68BCB07-05EA-4761-A8A1-56660C85A40C}" type="presParOf" srcId="{16EA61A5-5987-4927-BEB4-D014F6A44E0A}" destId="{F41985A1-B74F-41DB-B23D-3E022E7CFDEB}" srcOrd="5" destOrd="0" presId="urn:microsoft.com/office/officeart/2008/layout/LinedList"/>
    <dgm:cxn modelId="{ADA54C24-B25F-4C30-AF9E-02C556BB9453}" type="presParOf" srcId="{F41985A1-B74F-41DB-B23D-3E022E7CFDEB}" destId="{1F98FB2B-FB2C-41D1-A766-6F212F89E5A5}" srcOrd="0" destOrd="0" presId="urn:microsoft.com/office/officeart/2008/layout/LinedList"/>
    <dgm:cxn modelId="{D301E9CD-16A8-412D-B520-9AC8627CB91F}" type="presParOf" srcId="{F41985A1-B74F-41DB-B23D-3E022E7CFDEB}" destId="{218F3C00-F32A-4DFD-B4BA-BDB82CD0FA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D7B50-818E-409B-807E-53725B379668}">
      <dsp:nvSpPr>
        <dsp:cNvPr id="0" name=""/>
        <dsp:cNvSpPr/>
      </dsp:nvSpPr>
      <dsp:spPr>
        <a:xfrm>
          <a:off x="0" y="2028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400150-BA9E-4852-9E79-039F5C64BCE1}">
      <dsp:nvSpPr>
        <dsp:cNvPr id="0" name=""/>
        <dsp:cNvSpPr/>
      </dsp:nvSpPr>
      <dsp:spPr>
        <a:xfrm>
          <a:off x="0" y="2028"/>
          <a:ext cx="10515600" cy="1383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World History: History of all parts of the world; terminologically, theoretically, and methodologically vague</a:t>
          </a:r>
        </a:p>
      </dsp:txBody>
      <dsp:txXfrm>
        <a:off x="0" y="2028"/>
        <a:ext cx="10515600" cy="1383476"/>
      </dsp:txXfrm>
    </dsp:sp>
    <dsp:sp modelId="{D8C8C946-25F5-4D19-8C2A-4C14AAA7B608}">
      <dsp:nvSpPr>
        <dsp:cNvPr id="0" name=""/>
        <dsp:cNvSpPr/>
      </dsp:nvSpPr>
      <dsp:spPr>
        <a:xfrm>
          <a:off x="0" y="1385505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5E46C5-C393-4EC3-AEEB-731E23B9BAE4}">
      <dsp:nvSpPr>
        <dsp:cNvPr id="0" name=""/>
        <dsp:cNvSpPr/>
      </dsp:nvSpPr>
      <dsp:spPr>
        <a:xfrm>
          <a:off x="0" y="1385505"/>
          <a:ext cx="10515600" cy="1383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Comparative International History: Discrete societies (nation-states) are the analytical unit; comparisons illuminate transhistorical processes</a:t>
          </a:r>
        </a:p>
      </dsp:txBody>
      <dsp:txXfrm>
        <a:off x="0" y="1385505"/>
        <a:ext cx="10515600" cy="1383476"/>
      </dsp:txXfrm>
    </dsp:sp>
    <dsp:sp modelId="{F5BDEC9E-EBF1-4108-A5FD-D0292DE3F33F}">
      <dsp:nvSpPr>
        <dsp:cNvPr id="0" name=""/>
        <dsp:cNvSpPr/>
      </dsp:nvSpPr>
      <dsp:spPr>
        <a:xfrm>
          <a:off x="0" y="2768982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12F293-975A-4323-9A8B-CF77929160E7}">
      <dsp:nvSpPr>
        <dsp:cNvPr id="0" name=""/>
        <dsp:cNvSpPr/>
      </dsp:nvSpPr>
      <dsp:spPr>
        <a:xfrm>
          <a:off x="0" y="2768982"/>
          <a:ext cx="10515600" cy="1383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Global History: Unit is the World-System; theory and method is international, transnational, supranational</a:t>
          </a:r>
        </a:p>
      </dsp:txBody>
      <dsp:txXfrm>
        <a:off x="0" y="2768982"/>
        <a:ext cx="10515600" cy="13834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ED477-C406-417E-8C65-8AF9904C4E99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761C165-9B91-44E3-AB43-1DC14FBC7351}">
      <dsp:nvSpPr>
        <dsp:cNvPr id="0" name=""/>
        <dsp:cNvSpPr/>
      </dsp:nvSpPr>
      <dsp:spPr>
        <a:xfrm>
          <a:off x="0" y="2720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Human civilizations develop according to similar patterns, though unevenly, mitigated by contingencies, and mediated by local particularities</a:t>
          </a:r>
        </a:p>
      </dsp:txBody>
      <dsp:txXfrm>
        <a:off x="0" y="2720"/>
        <a:ext cx="6089650" cy="1855561"/>
      </dsp:txXfrm>
    </dsp:sp>
    <dsp:sp modelId="{597DE162-7E94-4116-9AAA-59D3E63CE130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7D7DF7-5F2C-4ABA-93BD-866B83FA86ED}">
      <dsp:nvSpPr>
        <dsp:cNvPr id="0" name=""/>
        <dsp:cNvSpPr/>
      </dsp:nvSpPr>
      <dsp:spPr>
        <a:xfrm>
          <a:off x="0" y="1858281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Interchange of ideas and material goods along transnational networks alters historical trajectories</a:t>
          </a:r>
        </a:p>
      </dsp:txBody>
      <dsp:txXfrm>
        <a:off x="0" y="1858281"/>
        <a:ext cx="6089650" cy="1855561"/>
      </dsp:txXfrm>
    </dsp:sp>
    <dsp:sp modelId="{FA4E8E96-80CC-4D2B-BFEE-2EF34D253CD4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98FB2B-FB2C-41D1-A766-6F212F89E5A5}">
      <dsp:nvSpPr>
        <dsp:cNvPr id="0" name=""/>
        <dsp:cNvSpPr/>
      </dsp:nvSpPr>
      <dsp:spPr>
        <a:xfrm>
          <a:off x="0" y="3713843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Social structures, ideas, culture, and political and economic institutions “skip stages” or take “hybrid forms” </a:t>
          </a:r>
        </a:p>
      </dsp:txBody>
      <dsp:txXfrm>
        <a:off x="0" y="3713843"/>
        <a:ext cx="6089650" cy="1855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BA91D-E729-41DE-B209-391BCF667470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600CA-6E6A-4021-A8FB-79B7466B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41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Historians are story-tellers</a:t>
            </a:r>
          </a:p>
          <a:p>
            <a:pPr marL="228600" indent="-228600">
              <a:buAutoNum type="arabicParenR"/>
            </a:pPr>
            <a:r>
              <a:rPr lang="en-US" dirty="0"/>
              <a:t>Social function of the historian</a:t>
            </a:r>
          </a:p>
          <a:p>
            <a:pPr marL="685800" lvl="1" indent="-228600">
              <a:buAutoNum type="arabicParenR"/>
            </a:pPr>
            <a:r>
              <a:rPr lang="en-US" dirty="0"/>
              <a:t>Pass on knowledge, real and mythical</a:t>
            </a:r>
          </a:p>
          <a:p>
            <a:pPr marL="685800" lvl="1" indent="-228600">
              <a:buAutoNum type="arabicParenR"/>
            </a:pPr>
            <a:r>
              <a:rPr lang="en-US" dirty="0"/>
              <a:t>Stories grounded in truths or symbolically significant myths</a:t>
            </a:r>
          </a:p>
          <a:p>
            <a:pPr marL="685800" lvl="1" indent="-228600">
              <a:buAutoNum type="arabicParenR"/>
            </a:pPr>
            <a:r>
              <a:rPr lang="en-US" dirty="0"/>
              <a:t>Instill and reinforce collective identities</a:t>
            </a:r>
          </a:p>
          <a:p>
            <a:pPr marL="228600" lvl="0" indent="-228600">
              <a:buAutoNum type="arabicParenR"/>
            </a:pPr>
            <a:r>
              <a:rPr lang="en-US" dirty="0"/>
              <a:t>History v fiction</a:t>
            </a:r>
          </a:p>
          <a:p>
            <a:pPr marL="685800" lvl="1" indent="-228600">
              <a:buAutoNum type="arabicParenR"/>
            </a:pPr>
            <a:r>
              <a:rPr lang="en-US" dirty="0"/>
              <a:t>Stories based on empirical record</a:t>
            </a:r>
          </a:p>
          <a:p>
            <a:pPr marL="685800" lvl="1" indent="-228600">
              <a:buAutoNum type="arabicParenR"/>
            </a:pPr>
            <a:r>
              <a:rPr lang="en-US" dirty="0"/>
              <a:t>Problem 1- incomplete, </a:t>
            </a:r>
            <a:r>
              <a:rPr lang="en-US" i="1" dirty="0"/>
              <a:t>systematically skewed</a:t>
            </a:r>
            <a:endParaRPr lang="en-US" i="0" dirty="0"/>
          </a:p>
          <a:p>
            <a:pPr marL="1143000" lvl="2" indent="-228600">
              <a:buAutoNum type="arabicParenR"/>
            </a:pPr>
            <a:r>
              <a:rPr lang="en-US" i="0" dirty="0"/>
              <a:t>Reinforce social norms</a:t>
            </a:r>
          </a:p>
          <a:p>
            <a:pPr marL="685800" lvl="1" indent="-228600">
              <a:buAutoNum type="arabicParenR"/>
            </a:pPr>
            <a:r>
              <a:rPr lang="en-US" i="0" dirty="0"/>
              <a:t>Problem 2- Selection bias- what is historically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00CA-6E6A-4021-A8FB-79B7466B63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Most enduring story</a:t>
            </a:r>
          </a:p>
          <a:p>
            <a:r>
              <a:rPr lang="en-US" dirty="0"/>
              <a:t>2) Modern period- nationalism</a:t>
            </a:r>
          </a:p>
          <a:p>
            <a:r>
              <a:rPr lang="en-US" dirty="0"/>
              <a:t>3) Even other forms of othering usually rest on nationalist metaphors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00CA-6E6A-4021-A8FB-79B7466B63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2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International- think interpersonal. International still reifies the nation-state, and analytically assumes it acts a unified body, then proceeds to focus analytical attention on the dynamics of the way those entities interact with one another.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Transnational- focuses analytical attention on processes that cut across national boundaries.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Supranational- focuses analytical attention on processes that transcend and supersede nation-states, such as multilateral institutions. Just as civil society organizations are thought to be subsumed within a rule-based order mediated by the nation-states, supranational organizations are thought to transcend nation-states, creating dynamics that differ from the lawlessness of an “international”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00CA-6E6A-4021-A8FB-79B7466B63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8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ADF9-618E-4E0A-B471-CF66DDB59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39BF6-B8C0-484D-ACC0-18FB263CD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17879-F508-4780-AE2F-A72638A6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FE4F6-1A8F-4D1D-AD20-ADFC74156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9B96-9D6A-485D-B8A7-7A9DFB4C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685F-0F5B-40E0-96CD-5BD998EF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B7F26-0299-4F55-A156-D62900E7A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3E316-2827-4F96-841F-0350BEB7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6C6BC-3B79-473A-950F-DA49753B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EB1FE-6A0C-4FFB-96CC-A3B30AE7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4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D7A11-D2FC-44FF-83B5-C26042FFA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CA55D-5C44-416E-98AE-EBECC10D0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75D73-C6DF-4E7D-8AA3-B7AB39128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CD78-3C37-4039-874E-D964E3E9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97853-4701-4812-8FC1-4886C8BF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3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F662-751A-492F-81FB-9B4DC179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B506-51F0-424F-9141-1535DB86C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24042-BED5-4FDD-82E9-321D5A9A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50A0-6F0B-49D6-A6B5-C3A128A6D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DC48-1B71-4D39-93C7-E7DEB25B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5EBA-49D8-4D39-B82E-853E49BE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F23EE-264F-48C7-B964-0032EF353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36DE8-4F2F-4019-81B1-E4A67E95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6CAED-3CDE-4C01-A2FE-F14936EB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19F21-2EDF-47BA-A3FA-47B3D668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0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FEC1-A062-4466-9F80-60D14ADE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58C6-6BAE-4710-B7E8-BA1520F39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A5A68-D30D-4E84-9881-4E43AF7BD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449D8-59D5-4642-8DBF-E0544DEC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D5AD2-0B37-4ED6-BF05-426436CE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36A59-8BFD-42E1-89DF-D4626C5B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6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B96E-A5EA-4276-A564-FC58EC34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AEBBA-2179-43B5-9AF7-42CC0EC8A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38856-0EF7-4148-B081-657985292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07B62-48CA-4E1B-BDE0-9CEE5E86A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5CB59-41FB-470E-84D8-7B0C297E7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EB73E-455E-4F18-8BD0-E96EE368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49ED7-4E3B-4DDE-B428-6CAC3641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66661D-7C93-4772-B861-9D83235A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36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0F84-4CE1-4600-A412-7D539485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8C228-1200-465B-B214-39B69701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78328-2BB7-427A-AD75-F7D473F57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B56F9-A5F1-4883-9968-DA1EFB60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91A9B-9AB8-4301-B56D-12CA3CC98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DA0E0-B72E-4A19-9BC2-57B6EDE1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0C7A3-7F71-499A-9DCE-F56540BD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7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C758-054C-489A-B5CF-72E28C98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4904-8146-4B1A-9298-61CB8D66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D4590-0B50-4CE4-9DCE-E6161C15B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BCD93-0E4F-4532-9F3C-F31A96FA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32D55-0184-4C16-B851-BB35C303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0E282-6D51-4DF4-B2B5-E3CC9847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7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4F04-EB5F-4EF7-9DC1-2376D5EB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A09B3-7A55-439C-9EE6-401E74568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DFFB8-3896-4C01-8B57-0217E54D2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1CE9F-7F0B-4140-9EA9-E8F99491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D6608-9937-40A4-8D8B-81B6DD46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C4050-3F64-4633-B9E2-6305C74E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3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05EBE-E67C-4D7F-8A14-1EF6468A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594E5-E2C9-4CF6-B362-39DDD70C5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00D4-2D1F-4F4E-983C-CDD22E5F6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CA470-2A4D-4D5E-951A-0BEBC753259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85B0A-AF9F-435D-BD97-51F0B9B1D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BCE3C-9AC8-46E0-AAC7-5D9383AC9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E0F13-C794-4144-9E76-9AB64461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0BDD1-03DC-4EA0-AC3C-B58EEA90D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Global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CDDB6-BDA6-4B8F-AC9A-8F41A4751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A Primer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8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F8119-6E5D-42F5-A9B5-BD9BC414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The Cold War and Western Civ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CA448-5192-40D9-AC85-F73285641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184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A77F-A094-45E5-B913-85272EC93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Capitalist Bloc/Socialist Bloc = East/West = Orient/Occident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Western Civ- universal values of freedom, democracy, and private property emanated outward from Europe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Interdisciplinary “modernization theory” viewed nation-states as discrete entities moving independently along a universal historical trajectory</a:t>
            </a:r>
          </a:p>
        </p:txBody>
      </p:sp>
    </p:spTree>
    <p:extLst>
      <p:ext uri="{BB962C8B-B14F-4D97-AF65-F5344CB8AC3E}">
        <p14:creationId xmlns:p14="http://schemas.microsoft.com/office/powerpoint/2010/main" val="117571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37569C-55B4-439D-A247-CC3CE2BF4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661ED-F7B4-4554-87C2-EB2B141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History of World-Systemic Thought in the U.S.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32052-0BB4-4A6A-AA7B-A4B4E57AD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Scholarly influence of Lenin’s “Imperialism”</a:t>
            </a:r>
          </a:p>
          <a:p>
            <a:r>
              <a:rPr lang="en-US" sz="2400" dirty="0"/>
              <a:t>1940s/1950s anthropology and sociology on the Third World</a:t>
            </a:r>
          </a:p>
          <a:p>
            <a:r>
              <a:rPr lang="en-US" sz="2400" dirty="0"/>
              <a:t>Caribbean scholars: CLR James </a:t>
            </a:r>
            <a:r>
              <a:rPr lang="en-US" sz="2400" i="1" dirty="0"/>
              <a:t>Black Jacobins</a:t>
            </a:r>
            <a:r>
              <a:rPr lang="en-US" sz="2400" dirty="0"/>
              <a:t> (1938); Eric Williams </a:t>
            </a:r>
            <a:r>
              <a:rPr lang="en-US" sz="2400" i="1" dirty="0"/>
              <a:t>Capitalism and Slavery</a:t>
            </a:r>
            <a:r>
              <a:rPr lang="en-US" sz="2400" dirty="0"/>
              <a:t> (1944); Oliver C. Cox</a:t>
            </a:r>
          </a:p>
          <a:p>
            <a:r>
              <a:rPr lang="en-US" sz="2400" dirty="0"/>
              <a:t>Latin American Dependency Theory: Metropolis-Satellite challenges Modernization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BE585-689D-47CE-8A5B-C06BD8C9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655" y="306908"/>
            <a:ext cx="1482563" cy="2204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A27A1-A4E6-463F-9DD5-05308212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585" y="321733"/>
            <a:ext cx="1603977" cy="2189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54378-84D1-4E10-B6AF-EA84BD49B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445" y="2649894"/>
            <a:ext cx="3166622" cy="35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99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392A3-75F7-48EE-B554-4BC54726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Sidney Mintz </a:t>
            </a:r>
            <a:r>
              <a:rPr lang="en-US" sz="4000" i="1"/>
              <a:t>Sweetness and Power</a:t>
            </a:r>
            <a:endParaRPr lang="en-US" sz="4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F647DD-CB65-4F27-B21B-A1A2A32F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Marxist anthropologist with decades of field work in the Caribbean</a:t>
            </a:r>
          </a:p>
          <a:p>
            <a:r>
              <a:rPr lang="en-US" sz="2400" dirty="0"/>
              <a:t>Influenced by Caribbean and Latin American world-system approaches</a:t>
            </a:r>
          </a:p>
          <a:p>
            <a:r>
              <a:rPr lang="en-US" sz="2400" dirty="0"/>
              <a:t>As a primary source: moment in evolution of the theoretical scaffolding of world history</a:t>
            </a:r>
          </a:p>
          <a:p>
            <a:r>
              <a:rPr lang="en-US" sz="2400" dirty="0"/>
              <a:t>As a secondary source: commodity history of sugar to explain European/Caribbean metropolis-satellite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01373-40D7-4FBD-9766-C27ABCEB2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70B5CB-4E9C-4DCF-8A9E-AC61645C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4" r="-2" b="37097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78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10CB-CACB-4952-A42D-B2086A22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Frantz Fanon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5CBE-A714-49D9-B5D6-C83427C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Raised in French Caribbean colony Martinique</a:t>
            </a:r>
          </a:p>
          <a:p>
            <a:r>
              <a:rPr lang="en-US" sz="1800" dirty="0"/>
              <a:t>Western education, in psychology and literature</a:t>
            </a:r>
          </a:p>
          <a:p>
            <a:r>
              <a:rPr lang="en-US" sz="1800" i="1" dirty="0"/>
              <a:t>Black Skin, White Masks</a:t>
            </a:r>
            <a:r>
              <a:rPr lang="en-US" sz="1800" dirty="0"/>
              <a:t> (1952) and </a:t>
            </a:r>
            <a:r>
              <a:rPr lang="en-US" sz="1800" i="1" dirty="0"/>
              <a:t>The Wretched of the Earth</a:t>
            </a:r>
            <a:r>
              <a:rPr lang="en-US" sz="1800" dirty="0"/>
              <a:t> (1961) pioneer works of “post-colonial” or “subaltern” studies</a:t>
            </a:r>
          </a:p>
          <a:p>
            <a:r>
              <a:rPr lang="en-US" sz="1800" dirty="0"/>
              <a:t>Emphasizes violence glossed over or explicitly rationalized by Western Civ narrative</a:t>
            </a:r>
          </a:p>
          <a:p>
            <a:r>
              <a:rPr lang="en-US" sz="1800" dirty="0"/>
              <a:t>Or even the cultural violence of the narrative itself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CEC48-3D50-4436-AFB2-4873A0DF4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1" r="1" b="8522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93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16CEB-DBE5-4694-BBC3-391133A7D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1B9E5-2C35-44FD-BA67-86458DB8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  <a:t>Theory of global history:</a:t>
            </a:r>
            <a:b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  <a:t> Uneven and Combined Development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2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7AC55-803B-43E6-BB38-84712DACF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" b="10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44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F9411-7988-416E-9A0E-8F5449CD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Uneven and Combined 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FF975F-EDD1-4B30-94E3-6E77C9025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010997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140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39C033-A30C-45B6-9FF3-30F6A0A30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6426" r="201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240A77-1897-4B52-B061-17F9DBA9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>
                <a:solidFill>
                  <a:srgbClr val="FFFFFF"/>
                </a:solidFill>
              </a:rPr>
              <a:t>The World at the Dawn of the Modern World System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78A39E-7C31-46DC-BF58-1048E7CF3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b="26582"/>
          <a:stretch>
            <a:fillRect/>
          </a:stretch>
        </p:blipFill>
        <p:spPr>
          <a:xfrm>
            <a:off x="0" y="5029200"/>
            <a:ext cx="12192000" cy="1828800"/>
          </a:xfrm>
          <a:custGeom>
            <a:avLst/>
            <a:gdLst>
              <a:gd name="connsiteX0" fmla="*/ 0 w 12192000"/>
              <a:gd name="connsiteY0" fmla="*/ 0 h 1828800"/>
              <a:gd name="connsiteX1" fmla="*/ 12192000 w 12192000"/>
              <a:gd name="connsiteY1" fmla="*/ 0 h 1828800"/>
              <a:gd name="connsiteX2" fmla="*/ 12192000 w 12192000"/>
              <a:gd name="connsiteY2" fmla="*/ 1828800 h 1828800"/>
              <a:gd name="connsiteX3" fmla="*/ 0 w 121920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28800">
                <a:moveTo>
                  <a:pt x="0" y="0"/>
                </a:moveTo>
                <a:lnTo>
                  <a:pt x="12192000" y="0"/>
                </a:lnTo>
                <a:lnTo>
                  <a:pt x="12192000" y="1828800"/>
                </a:lnTo>
                <a:lnTo>
                  <a:pt x="0" y="18288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C1623-347B-450D-9C6A-4B2E479B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39" y="269823"/>
            <a:ext cx="8822776" cy="62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29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3FBC61-CD0D-41CE-9A83-506ECD93F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FB9AE4-261F-422F-A069-0831DAA8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23DF226-1AD6-4EE4-8FBE-5C8462F1E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E38D428-5C6E-4298-BB30-0EA973844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387F8C5-4E1C-47CB-8AB8-5DC61420D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0246E6-E725-4C39-BA95-8FDFD80A1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03137BC-2FE6-45B9-8856-F39E03A0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3101FE1-C08E-4484-ADE5-DB17BBDD1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2090CA8-01B0-40C2-BD86-E30BB5355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17D8BBB-8FF4-411B-9EA4-C1B932ABB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943A388-6FD1-4827-8AEF-8606C5064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B441A35-663D-43D6-9B6A-115A710A0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AA24FE7-1875-4C6D-A5D1-323A449B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02E0254-D452-4E8C-9389-B408DA94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FACF300-139F-4F70-A1C9-7609AED8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3078353-E6C1-4681-864D-E5B7C7171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BF69A10-A03B-408C-9169-7507A1CC2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9BD69CA3-ECB7-40EB-B653-0D901569F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E58FF44-F5D4-4147-A274-5811A3150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80F6156-4C1F-47DD-8EAA-B61524DAD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FA346A-0F7B-4475-942A-5CE26275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C96A441-C33C-48EA-8B4F-B3FC170B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1939171-05AE-4968-8FAC-6134F5FF0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64548A-3C6C-4158-99C7-4E9B9105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759045-E4AE-462A-BE52-785FA5066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84366824-8641-4381-9CFE-9BA1E91F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1EE1D2-43E6-465B-8623-4E7B4FBCC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5AFA7C5-4451-4681-8804-E761CBB3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Ottoman Sultans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0CCD3-E297-4ABF-B797-D3EAE809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6" b="14835"/>
          <a:stretch/>
        </p:blipFill>
        <p:spPr>
          <a:xfrm>
            <a:off x="5112331" y="807763"/>
            <a:ext cx="3059586" cy="297746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DA660-20A6-4F05-80E1-D75FCCBD0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69" r="2" b="12622"/>
          <a:stretch/>
        </p:blipFill>
        <p:spPr>
          <a:xfrm>
            <a:off x="8330883" y="804036"/>
            <a:ext cx="3059586" cy="297746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A8115-663C-46A1-ABD7-0D5157E2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267830"/>
            <a:ext cx="6281873" cy="178397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Selim I (1512-1520): Expanded empire by seventy percent, conquering much of the territory controlled by the Safavid Persians and Northern Africa</a:t>
            </a:r>
          </a:p>
          <a:p>
            <a:r>
              <a:rPr lang="en-US" sz="1600" dirty="0"/>
              <a:t>Suleiman I (the Magnificent) (1520-1566): Extended into Southeastern Europe and Northern Africa, gaining control of most of the Mediterranean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437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E9908-AD0F-4722-8345-93CD418FF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6" b="221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50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6CD81-D38C-42E0-BF29-85D79F6C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02" y="0"/>
            <a:ext cx="784919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36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50E1B-93EA-48D3-8B05-926DB3AA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381000"/>
            <a:ext cx="82391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4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B04095-EE76-437D-B477-F8FDD158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Akbar the Great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290C6-AB23-4ED8-8EB5-CE310E55C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Expanded the Mughal Empire</a:t>
            </a:r>
          </a:p>
          <a:p>
            <a:r>
              <a:rPr lang="en-US" sz="2400" dirty="0"/>
              <a:t>Assimilated people in conquered territories through diplomatic marriages and earning allegiance of local leaders</a:t>
            </a:r>
          </a:p>
          <a:p>
            <a:r>
              <a:rPr lang="en-US" sz="2400" dirty="0"/>
              <a:t>Created centralized, administratively modern empire</a:t>
            </a:r>
          </a:p>
          <a:p>
            <a:r>
              <a:rPr lang="en-US" sz="2400" dirty="0"/>
              <a:t>Practiced religious tolerance in multi-ethnic empire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A01934-8697-48BF-9704-6F2E77FA4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0" r="2" b="42177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56661-AB9E-4200-9F25-5FE928E60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8" r="-3" b="35189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8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F64B05-847D-4D18-B5E2-CF04333C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4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443A8-1B3E-42B7-9C89-C24D2FD1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Aztecs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6F94F-2FD8-47E3-866C-A2B6C359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4" y="307731"/>
            <a:ext cx="5196928" cy="3997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B9159-CD93-4703-A9CC-D1A6B6DD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444718"/>
            <a:ext cx="5455917" cy="372366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61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2AF4F-DBD5-4254-91B1-1FABFC7E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2115011-4583-481F-BAA6-1A353310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9" r="10268" b="-1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726F0E-D3E7-4173-AB49-D4C3BF3DA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4" r="2" b="2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87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32BB-9063-4598-9E65-35BFD40B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Mayans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0333-0465-46D3-8919-20AC81F51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4D630-BF3E-4520-B1C9-FA34BB97E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" r="3" b="3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8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1CA40-A5E9-4951-B50E-24CFF26C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Precolonial Africa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3F5922B-D6F7-4A5E-A4ED-D8665A5A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53" y="492573"/>
            <a:ext cx="630648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AB084E-B3BB-492A-82CD-29F5CA70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In-Group/Out-Group Stories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0A60C31-A61B-46F2-B926-8128A1E7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419" y="492573"/>
            <a:ext cx="597035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4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C1A95-25C5-4327-B92D-CBE3841F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World History:</a:t>
            </a:r>
            <a:br>
              <a:rPr lang="en-US" dirty="0"/>
            </a:br>
            <a:r>
              <a:rPr lang="en-US" dirty="0"/>
              <a:t>Origins and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FCF00-5B53-43D2-AA43-881BD072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Tell the story of one interconnected human civilization, with one past and one future</a:t>
            </a:r>
          </a:p>
          <a:p>
            <a:r>
              <a:rPr lang="en-US" sz="1800" dirty="0"/>
              <a:t>Arose in the U.S. out of 1960s-1980s academic “global turn”:</a:t>
            </a:r>
          </a:p>
          <a:p>
            <a:pPr lvl="1"/>
            <a:r>
              <a:rPr lang="en-US" sz="1400" dirty="0"/>
              <a:t>World-systems theory</a:t>
            </a:r>
          </a:p>
          <a:p>
            <a:pPr lvl="1"/>
            <a:r>
              <a:rPr lang="en-US" sz="1400" dirty="0"/>
              <a:t>Post-colonial and subaltern thought</a:t>
            </a:r>
          </a:p>
          <a:p>
            <a:r>
              <a:rPr lang="en-US" sz="1800" dirty="0"/>
              <a:t>Material foundations:</a:t>
            </a:r>
          </a:p>
          <a:p>
            <a:pPr lvl="1"/>
            <a:r>
              <a:rPr lang="en-US" sz="1400" dirty="0"/>
              <a:t>Increasing economic interdependence (globalization)</a:t>
            </a:r>
          </a:p>
          <a:p>
            <a:pPr lvl="1"/>
            <a:r>
              <a:rPr lang="en-US" sz="1400" dirty="0"/>
              <a:t>Space-time compression</a:t>
            </a:r>
          </a:p>
          <a:p>
            <a:pPr lvl="1"/>
            <a:r>
              <a:rPr lang="en-US" sz="1400" dirty="0"/>
              <a:t>“Unipolar Moment” in international relations</a:t>
            </a:r>
          </a:p>
          <a:p>
            <a:r>
              <a:rPr lang="en-US" sz="1800" dirty="0"/>
              <a:t>Ideology of Global History: Educate the Global Publics to Address Global Problems Requiring Global Solutions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EFDC7-2116-425F-BBD2-BE0DF406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137" y="342696"/>
            <a:ext cx="2779875" cy="27798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7DE6E5C-B526-4AFB-9E9A-4EA9678C9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516" y="3735414"/>
            <a:ext cx="2457117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96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4D5962-EDD5-457D-8183-498BBC58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Global Climate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E5D63-3723-4378-89C0-0E35515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"/>
          <a:stretch/>
        </p:blipFill>
        <p:spPr>
          <a:xfrm>
            <a:off x="2514984" y="307731"/>
            <a:ext cx="7106933" cy="39976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3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D26C8-7204-4EAE-AC45-96852641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Globalization of Production and Circulation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9AA77-1C0B-4FEB-BDA4-940E78FE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449" y="307731"/>
            <a:ext cx="6222003" cy="39976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2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62B8-71A8-4BE5-9459-364A1D38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100" dirty="0"/>
              <a:t>Threat of Total Annihilation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5FA16-0737-4A45-A980-A7B69A210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8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4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5B006-11D3-42FB-A5FA-ADC0716A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1DF58B-743F-4499-9D51-4062914B40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003636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7211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7DEB0B-2217-4AF2-909F-A3F240B49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3" b="26732"/>
          <a:stretch/>
        </p:blipFill>
        <p:spPr>
          <a:xfrm>
            <a:off x="20" y="10"/>
            <a:ext cx="12191980" cy="62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2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720</Words>
  <Application>Microsoft Office PowerPoint</Application>
  <PresentationFormat>Widescreen</PresentationFormat>
  <Paragraphs>81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Global History</vt:lpstr>
      <vt:lpstr>PowerPoint Presentation</vt:lpstr>
      <vt:lpstr>In-Group/Out-Group Stories</vt:lpstr>
      <vt:lpstr>World History: Origins and Goals</vt:lpstr>
      <vt:lpstr>Global Climate Change</vt:lpstr>
      <vt:lpstr>Globalization of Production and Circulation</vt:lpstr>
      <vt:lpstr>Threat of Total Annihilation</vt:lpstr>
      <vt:lpstr>Terminology</vt:lpstr>
      <vt:lpstr>PowerPoint Presentation</vt:lpstr>
      <vt:lpstr>The Cold War and Western Civ</vt:lpstr>
      <vt:lpstr>History of World-Systemic Thought in the U.S.</vt:lpstr>
      <vt:lpstr>Sidney Mintz Sweetness and Power</vt:lpstr>
      <vt:lpstr>Frantz Fanon</vt:lpstr>
      <vt:lpstr>Theory of global history:  Uneven and Combined Development</vt:lpstr>
      <vt:lpstr>PowerPoint Presentation</vt:lpstr>
      <vt:lpstr>Uneven and Combined Development</vt:lpstr>
      <vt:lpstr>The World at the Dawn of the Modern World System</vt:lpstr>
      <vt:lpstr>PowerPoint Presentation</vt:lpstr>
      <vt:lpstr>Ottoman Sultans</vt:lpstr>
      <vt:lpstr>PowerPoint Presentation</vt:lpstr>
      <vt:lpstr>PowerPoint Presentation</vt:lpstr>
      <vt:lpstr>Akbar the Great </vt:lpstr>
      <vt:lpstr>PowerPoint Presentation</vt:lpstr>
      <vt:lpstr>Aztecs</vt:lpstr>
      <vt:lpstr>Incas</vt:lpstr>
      <vt:lpstr>Mayans</vt:lpstr>
      <vt:lpstr>Precolonial Africa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C. Stephens</dc:creator>
  <cp:lastModifiedBy>Cody Stephens</cp:lastModifiedBy>
  <cp:revision>95</cp:revision>
  <dcterms:created xsi:type="dcterms:W3CDTF">2018-05-24T16:28:31Z</dcterms:created>
  <dcterms:modified xsi:type="dcterms:W3CDTF">2018-08-06T13:35:47Z</dcterms:modified>
</cp:coreProperties>
</file>